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24" r:id="rId2"/>
    <p:sldId id="426" r:id="rId3"/>
    <p:sldId id="427" r:id="rId4"/>
    <p:sldId id="428" r:id="rId5"/>
    <p:sldId id="429" r:id="rId6"/>
    <p:sldId id="430" r:id="rId7"/>
    <p:sldId id="431" r:id="rId8"/>
    <p:sldId id="432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40" r:id="rId17"/>
    <p:sldId id="441" r:id="rId18"/>
    <p:sldId id="442" r:id="rId19"/>
    <p:sldId id="443" r:id="rId20"/>
    <p:sldId id="444" r:id="rId21"/>
    <p:sldId id="445" r:id="rId22"/>
    <p:sldId id="446" r:id="rId23"/>
    <p:sldId id="447" r:id="rId24"/>
    <p:sldId id="448" r:id="rId25"/>
    <p:sldId id="449" r:id="rId26"/>
    <p:sldId id="450" r:id="rId27"/>
    <p:sldId id="451" r:id="rId28"/>
    <p:sldId id="452" r:id="rId29"/>
    <p:sldId id="453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A81CA8-0F74-3A4E-B835-F328E17F5F89}">
          <p14:sldIdLst>
            <p14:sldId id="424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nah Conroy" initials="SC" lastIdx="2" clrIdx="0"/>
  <p:cmAuthor id="2" name="Microsoft Office User" initials="Office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F91"/>
    <a:srgbClr val="000000"/>
    <a:srgbClr val="333F7F"/>
    <a:srgbClr val="E7A614"/>
    <a:srgbClr val="EEB940"/>
    <a:srgbClr val="98002E"/>
    <a:srgbClr val="006A51"/>
    <a:srgbClr val="00BB8F"/>
    <a:srgbClr val="60699B"/>
    <a:srgbClr val="EFB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18" autoAdjust="0"/>
    <p:restoredTop sz="95833" autoAdjust="0"/>
  </p:normalViewPr>
  <p:slideViewPr>
    <p:cSldViewPr snapToGrid="0">
      <p:cViewPr varScale="1">
        <p:scale>
          <a:sx n="103" d="100"/>
          <a:sy n="103" d="100"/>
        </p:scale>
        <p:origin x="84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90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2C1D66-30BD-4B04-A89F-3E21E9B5346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E67EAD6-3B1D-43D4-A006-0EEE8B63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350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4316FCD-2436-4D52-95BF-86C07F49FFCC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432079-ACDE-4A9D-9108-02B12318B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823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257175"/>
            <a:ext cx="11737910" cy="10683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3910429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60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2"/>
          <a:stretch/>
        </p:blipFill>
        <p:spPr>
          <a:xfrm>
            <a:off x="0" y="151601"/>
            <a:ext cx="12207240" cy="6706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rgbClr val="333F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2020887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5" y="421104"/>
            <a:ext cx="1280160" cy="100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2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333F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83038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2713234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5583290" y="802640"/>
            <a:ext cx="24466" cy="5328169"/>
          </a:xfrm>
          <a:prstGeom prst="line">
            <a:avLst/>
          </a:prstGeom>
          <a:ln w="57150">
            <a:solidFill>
              <a:srgbClr val="333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7453" y="799857"/>
            <a:ext cx="4745572" cy="53309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38021" y="1857375"/>
            <a:ext cx="5846393" cy="2695575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333F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38021" y="4589464"/>
            <a:ext cx="5846393" cy="18239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482" y="443714"/>
            <a:ext cx="1073932" cy="8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45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0" y="3657600"/>
            <a:ext cx="10041561" cy="1766469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333F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5533053"/>
            <a:ext cx="10041561" cy="9678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420" y="723322"/>
            <a:ext cx="2834640" cy="2834640"/>
          </a:xfrm>
          <a:prstGeom prst="rect">
            <a:avLst/>
          </a:prstGeom>
          <a:ln w="57150">
            <a:solidFill>
              <a:srgbClr val="333F7F"/>
            </a:solidFill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5164" y="723324"/>
            <a:ext cx="2834640" cy="2834640"/>
          </a:xfrm>
          <a:prstGeom prst="rect">
            <a:avLst/>
          </a:prstGeom>
          <a:ln w="57150">
            <a:solidFill>
              <a:srgbClr val="333F7F"/>
            </a:solidFill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r="12744"/>
          <a:stretch/>
        </p:blipFill>
        <p:spPr>
          <a:xfrm>
            <a:off x="6095653" y="723322"/>
            <a:ext cx="2831183" cy="2834640"/>
          </a:xfrm>
          <a:prstGeom prst="rect">
            <a:avLst/>
          </a:prstGeom>
          <a:ln w="57150">
            <a:solidFill>
              <a:srgbClr val="333F7F"/>
            </a:solidFill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7" y="723322"/>
            <a:ext cx="2834640" cy="2834640"/>
          </a:xfrm>
          <a:prstGeom prst="rect">
            <a:avLst/>
          </a:prstGeom>
          <a:ln w="57150">
            <a:solidFill>
              <a:srgbClr val="333F7F"/>
            </a:solidFill>
          </a:ln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7" y="5815814"/>
            <a:ext cx="1073932" cy="8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81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5942" y="257175"/>
            <a:ext cx="11737910" cy="10683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946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111779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5942" y="257175"/>
            <a:ext cx="11737910" cy="10683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510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190679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5942" y="0"/>
            <a:ext cx="11737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3" y="1651518"/>
            <a:ext cx="11737909" cy="4665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1071"/>
            <a:ext cx="12207240" cy="0"/>
          </a:xfrm>
          <a:prstGeom prst="line">
            <a:avLst/>
          </a:prstGeom>
          <a:ln w="161925">
            <a:gradFill flip="none" rotWithShape="1">
              <a:gsLst>
                <a:gs pos="0">
                  <a:schemeClr val="accent5">
                    <a:lumMod val="89000"/>
                    <a:alpha val="42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162443"/>
            <a:ext cx="12207240" cy="0"/>
          </a:xfrm>
          <a:prstGeom prst="line">
            <a:avLst/>
          </a:prstGeom>
          <a:ln w="50800">
            <a:gradFill>
              <a:gsLst>
                <a:gs pos="60000">
                  <a:srgbClr val="FFC000">
                    <a:alpha val="44000"/>
                  </a:srgbClr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84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3" r:id="rId2"/>
    <p:sldLayoutId id="2147483651" r:id="rId3"/>
    <p:sldLayoutId id="2147483657" r:id="rId4"/>
    <p:sldLayoutId id="2147483649" r:id="rId5"/>
    <p:sldLayoutId id="2147483652" r:id="rId6"/>
    <p:sldLayoutId id="2147483653" r:id="rId7"/>
    <p:sldLayoutId id="2147483654" r:id="rId8"/>
    <p:sldLayoutId id="2147483655" r:id="rId9"/>
    <p:sldLayoutId id="2147483662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333F7F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8519519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6F17F-2A1E-3F45-B0CA-683A9B61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36301"/>
            <a:ext cx="10515600" cy="2852737"/>
          </a:xfrm>
        </p:spPr>
        <p:txBody>
          <a:bodyPr/>
          <a:lstStyle/>
          <a:p>
            <a:r>
              <a:rPr lang="en-US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Impact of Precision Medicine in Lung Cancer Care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6312A5E-E1CF-8FB6-0F3C-7548222B2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89039"/>
            <a:ext cx="10515600" cy="26213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err="1"/>
              <a:t>Ticiana</a:t>
            </a:r>
            <a:r>
              <a:rPr lang="en-US" dirty="0"/>
              <a:t> Leal, MD</a:t>
            </a:r>
          </a:p>
          <a:p>
            <a:pPr algn="ctr"/>
            <a:r>
              <a:rPr lang="en-US" dirty="0"/>
              <a:t>Associate Professor </a:t>
            </a:r>
          </a:p>
          <a:p>
            <a:pPr algn="ctr"/>
            <a:r>
              <a:rPr lang="en-US" dirty="0"/>
              <a:t>Director, Thoracic Oncology Program</a:t>
            </a:r>
          </a:p>
          <a:p>
            <a:pPr algn="ctr"/>
            <a:r>
              <a:rPr lang="en-US" dirty="0"/>
              <a:t>Medical Director, Clinical Trials Office</a:t>
            </a:r>
          </a:p>
          <a:p>
            <a:pPr algn="ctr"/>
            <a:r>
              <a:rPr lang="en-US" dirty="0"/>
              <a:t>Winship Cancer Institute </a:t>
            </a:r>
          </a:p>
          <a:p>
            <a:pPr algn="ctr"/>
            <a:r>
              <a:rPr lang="en-US" dirty="0"/>
              <a:t>Emory University</a:t>
            </a:r>
          </a:p>
          <a:p>
            <a:pPr algn="ctr"/>
            <a:r>
              <a:rPr lang="en-US" dirty="0"/>
              <a:t>Vice President</a:t>
            </a:r>
            <a:r>
              <a:rPr lang="en-US"/>
              <a:t>/President-Elect, GASCO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67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95030-2A4A-1475-C6A9-CE0804036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866783"/>
            <a:ext cx="11356975" cy="494028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8BBDA3-46BF-A751-22E6-9ACB59ABD7BF}"/>
              </a:ext>
            </a:extLst>
          </p:cNvPr>
          <p:cNvSpPr txBox="1"/>
          <p:nvPr/>
        </p:nvSpPr>
        <p:spPr>
          <a:xfrm>
            <a:off x="0" y="6611779"/>
            <a:ext cx="5329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John T, ASCO 2024.</a:t>
            </a:r>
          </a:p>
        </p:txBody>
      </p:sp>
    </p:spTree>
    <p:extLst>
      <p:ext uri="{BB962C8B-B14F-4D97-AF65-F5344CB8AC3E}">
        <p14:creationId xmlns:p14="http://schemas.microsoft.com/office/powerpoint/2010/main" val="1619849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E0800-6AEC-4844-D99E-C893168D0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C8CB6-5427-5259-938B-E42A503257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3646"/>
          <a:stretch/>
        </p:blipFill>
        <p:spPr>
          <a:xfrm>
            <a:off x="0" y="737118"/>
            <a:ext cx="11737909" cy="572083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39238-6ECD-D5BF-20AA-1E1935341FE1}"/>
              </a:ext>
            </a:extLst>
          </p:cNvPr>
          <p:cNvSpPr txBox="1"/>
          <p:nvPr/>
        </p:nvSpPr>
        <p:spPr>
          <a:xfrm>
            <a:off x="0" y="6611779"/>
            <a:ext cx="5329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John T, ASCO 2024.</a:t>
            </a:r>
          </a:p>
        </p:txBody>
      </p:sp>
    </p:spTree>
    <p:extLst>
      <p:ext uri="{BB962C8B-B14F-4D97-AF65-F5344CB8AC3E}">
        <p14:creationId xmlns:p14="http://schemas.microsoft.com/office/powerpoint/2010/main" val="2722869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E7DB4-3B4B-BCD3-BC95-1CF372178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B1525E-382D-D538-79AD-2F2CEB7B7E6B}"/>
              </a:ext>
            </a:extLst>
          </p:cNvPr>
          <p:cNvSpPr txBox="1"/>
          <p:nvPr/>
        </p:nvSpPr>
        <p:spPr>
          <a:xfrm>
            <a:off x="0" y="6611779"/>
            <a:ext cx="5329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John T, ASCO 2024.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675BE-9960-4B68-00F1-0AF55CBEA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54" y="552894"/>
            <a:ext cx="10976346" cy="57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27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7F6D88-B63A-1D55-EABA-DFE46979D854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post-hoc analysis of PACIFIC included 35 patients with NSCLC with EGFR mutations (69% common and 31% other EGFR alterations or combinations) revealed similar PFS between the durvalumab and placebo groups (11.2 vs. 10.9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0F3C1-1ADE-CFBB-1C41-8A220F3E8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576354"/>
            <a:ext cx="5181600" cy="2849879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2DB3EB7-2343-A7CB-B23C-6C5E0F5F6E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5942" y="257175"/>
            <a:ext cx="11737910" cy="10683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In Stage III: Lack of benefit with immunotherapy in EGFR NSCLC</a:t>
            </a:r>
            <a:endParaRPr lang="en-US" sz="3400" kern="1200"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E6355-36B5-24DD-D7BC-981981FA69A9}"/>
              </a:ext>
            </a:extLst>
          </p:cNvPr>
          <p:cNvSpPr txBox="1"/>
          <p:nvPr/>
        </p:nvSpPr>
        <p:spPr>
          <a:xfrm>
            <a:off x="-22531" y="6485409"/>
            <a:ext cx="60874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Naidoo et al. JTO 2023.</a:t>
            </a:r>
          </a:p>
        </p:txBody>
      </p:sp>
    </p:spTree>
    <p:extLst>
      <p:ext uri="{BB962C8B-B14F-4D97-AF65-F5344CB8AC3E}">
        <p14:creationId xmlns:p14="http://schemas.microsoft.com/office/powerpoint/2010/main" val="1581697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C2F595-3224-87F1-B655-39DF8C221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305" y="1651000"/>
            <a:ext cx="11349890" cy="46656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88CB1B-6305-0246-7EAF-CC7BB1D638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 trial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80A89-2854-24AB-3F49-24D993C280EB}"/>
              </a:ext>
            </a:extLst>
          </p:cNvPr>
          <p:cNvSpPr txBox="1"/>
          <p:nvPr/>
        </p:nvSpPr>
        <p:spPr>
          <a:xfrm>
            <a:off x="-23178" y="6526684"/>
            <a:ext cx="6087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Ramalingam et al. ASCO 2024. Lu S et al. NEJM, 2024</a:t>
            </a:r>
          </a:p>
        </p:txBody>
      </p:sp>
    </p:spTree>
    <p:extLst>
      <p:ext uri="{BB962C8B-B14F-4D97-AF65-F5344CB8AC3E}">
        <p14:creationId xmlns:p14="http://schemas.microsoft.com/office/powerpoint/2010/main" val="1691646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20B-5518-907D-AA4D-6B40E47881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Consolidation ALK Tyrosine Kinase Inhibitors Versus Durvalumab or Observation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After Chemoradiation in Unresectable Stage III ALK-Positive NSCLC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13125-3E8D-B981-9B4B-C32D602A8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" y="1720312"/>
            <a:ext cx="4980492" cy="3301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025DA-64C1-F152-4DBF-01B8104C5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284" y="1720312"/>
            <a:ext cx="5523416" cy="3301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725DC-CFCB-B60A-E30A-D4E79824C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42" y="5294312"/>
            <a:ext cx="5546826" cy="951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8CB2F8-5854-9CAB-C02A-9D9EF8EFC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134" y="5294312"/>
            <a:ext cx="5546825" cy="9515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62916C-9EAB-B036-2831-EFD5BE325912}"/>
              </a:ext>
            </a:extLst>
          </p:cNvPr>
          <p:cNvSpPr txBox="1"/>
          <p:nvPr/>
        </p:nvSpPr>
        <p:spPr>
          <a:xfrm>
            <a:off x="0" y="6485409"/>
            <a:ext cx="3688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</a:rPr>
              <a:t>Nassar et al. J </a:t>
            </a:r>
            <a:r>
              <a:rPr lang="en-US" sz="1200" dirty="0" err="1">
                <a:latin typeface="Arial" panose="020B0604020202020204" pitchFamily="34" charset="0"/>
                <a:ea typeface="Arial" panose="020B0604020202020204" pitchFamily="34" charset="0"/>
              </a:rPr>
              <a:t>Thorac</a:t>
            </a: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</a:rPr>
              <a:t> Oncol. 2024 Sep 10:S1556-0864(24)02265-2. 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25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2CFEC72-EFD7-8AC8-6B1C-5A35664DD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HORIZON-01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A398E-3AB2-0B94-11CC-94C0FF5FE339}"/>
              </a:ext>
            </a:extLst>
          </p:cNvPr>
          <p:cNvSpPr txBox="1"/>
          <p:nvPr/>
        </p:nvSpPr>
        <p:spPr>
          <a:xfrm>
            <a:off x="195942" y="1325563"/>
            <a:ext cx="1093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A phase I–III platform study evaluating the safety and efficacy of multiple therapies in patients with biomarker-defined locally advanced, unresectable, stage III non-small cell lung cancer (NSCLC)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A2831-8192-0737-CA7D-B482EB068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12" y="2000250"/>
            <a:ext cx="10673688" cy="3962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C705FF-0B8E-89A4-FDB0-589EEDD5785C}"/>
              </a:ext>
            </a:extLst>
          </p:cNvPr>
          <p:cNvSpPr txBox="1"/>
          <p:nvPr/>
        </p:nvSpPr>
        <p:spPr>
          <a:xfrm>
            <a:off x="0" y="6581001"/>
            <a:ext cx="55018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</a:rPr>
              <a:t>Nassar et al. J </a:t>
            </a:r>
            <a:r>
              <a:rPr lang="en-US" sz="1200" dirty="0" err="1">
                <a:latin typeface="Arial" panose="020B0604020202020204" pitchFamily="34" charset="0"/>
                <a:ea typeface="Arial" panose="020B0604020202020204" pitchFamily="34" charset="0"/>
              </a:rPr>
              <a:t>Thorac</a:t>
            </a: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</a:rPr>
              <a:t> Oncol. 2024 Sep 10:S1556-0864(24)02265-2</a:t>
            </a:r>
            <a:r>
              <a:rPr lang="en-US" sz="900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en-US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95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FFAAE6E9-2B61-5F7C-DC74-75BB674826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Bebas Neue"/>
                <a:sym typeface="Bebas Neue"/>
              </a:rPr>
              <a:t>In advanced disease:</a:t>
            </a:r>
          </a:p>
        </p:txBody>
      </p:sp>
      <p:sp>
        <p:nvSpPr>
          <p:cNvPr id="5" name="Google Shape;28;p6">
            <a:extLst>
              <a:ext uri="{FF2B5EF4-FFF2-40B4-BE49-F238E27FC236}">
                <a16:creationId xmlns:a16="http://schemas.microsoft.com/office/drawing/2014/main" id="{B212E8DE-8D77-212B-76D7-79F9246BDCE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285750" indent="-285750">
              <a:spcAft>
                <a:spcPts val="1200"/>
              </a:spcAft>
            </a:pPr>
            <a:r>
              <a:rPr lang="en-US" sz="11200" dirty="0">
                <a:solidFill>
                  <a:schemeClr val="tx1"/>
                </a:solidFill>
                <a:ea typeface="Montserrat Medium"/>
                <a:sym typeface="Montserrat Medium"/>
              </a:rPr>
              <a:t>Molecular testing personalizes treatment in front-line and is the preferred 1L treatment in NSCLC</a:t>
            </a:r>
          </a:p>
          <a:p>
            <a:pPr marL="285750" indent="-285750">
              <a:spcAft>
                <a:spcPts val="1200"/>
              </a:spcAft>
            </a:pPr>
            <a:r>
              <a:rPr lang="en-US" sz="11200" dirty="0">
                <a:solidFill>
                  <a:schemeClr val="tx1"/>
                </a:solidFill>
                <a:ea typeface="Montserrat Medium"/>
                <a:sym typeface="Montserrat Medium"/>
              </a:rPr>
              <a:t>May assist in deciding role of combination therapies if presence of high-risk co-mutations</a:t>
            </a:r>
          </a:p>
          <a:p>
            <a:pPr marL="285750" indent="-285750">
              <a:spcAft>
                <a:spcPts val="1200"/>
              </a:spcAft>
            </a:pPr>
            <a:r>
              <a:rPr lang="en-US" sz="11200" dirty="0">
                <a:solidFill>
                  <a:schemeClr val="tx1"/>
                </a:solidFill>
                <a:ea typeface="Montserrat Medium"/>
                <a:sym typeface="Montserrat Medium"/>
              </a:rPr>
              <a:t>May inform on mechanisms of resistance and assist in optimizing second-line strategies</a:t>
            </a:r>
          </a:p>
          <a:p>
            <a:pPr marL="285750" indent="-285750">
              <a:spcAft>
                <a:spcPts val="1200"/>
              </a:spcAft>
            </a:pPr>
            <a:endParaRPr lang="en-US" sz="1550" dirty="0">
              <a:solidFill>
                <a:schemeClr val="tx1"/>
              </a:solidFill>
              <a:latin typeface="+mn-lt"/>
              <a:ea typeface="Montserrat Medium"/>
              <a:cs typeface="Montserrat Medium"/>
              <a:sym typeface="Montserrat Medium"/>
            </a:endParaRPr>
          </a:p>
          <a:p>
            <a:pPr marL="285750" indent="-285750">
              <a:spcAft>
                <a:spcPts val="1200"/>
              </a:spcAft>
            </a:pPr>
            <a:endParaRPr lang="en-US" sz="1550" dirty="0">
              <a:solidFill>
                <a:schemeClr val="tx1"/>
              </a:solidFill>
              <a:latin typeface="+mn-lt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87713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485A7FCD-334A-CA8E-C927-590878DB22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b="1" dirty="0">
                <a:solidFill>
                  <a:schemeClr val="tx1"/>
                </a:solidFill>
                <a:latin typeface="Arial" panose="020B0604020202020204" pitchFamily="34" charset="0"/>
                <a:ea typeface="Bebas Neue"/>
                <a:cs typeface="Arial" panose="020B0604020202020204" pitchFamily="34" charset="0"/>
                <a:sym typeface="Bebas Neue"/>
              </a:rPr>
              <a:t>Barriers to Precision Oncology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CC336-A265-0CBB-0082-80114805D720}"/>
              </a:ext>
            </a:extLst>
          </p:cNvPr>
          <p:cNvSpPr txBox="1"/>
          <p:nvPr/>
        </p:nvSpPr>
        <p:spPr>
          <a:xfrm>
            <a:off x="0" y="1477109"/>
            <a:ext cx="8845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2024, perceived testing rates improved over 2018 but that substantial barriers to testing persist and are similar regardless of tumor stage.</a:t>
            </a:r>
            <a:endParaRPr lang="en-US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E6288-576A-FC98-72B9-3901E47C930A}"/>
              </a:ext>
            </a:extLst>
          </p:cNvPr>
          <p:cNvSpPr txBox="1"/>
          <p:nvPr/>
        </p:nvSpPr>
        <p:spPr>
          <a:xfrm>
            <a:off x="281353" y="2734014"/>
            <a:ext cx="414138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The IASLC conducted a survey in 2018 to assess current practices. The survey revealed the barriers to adoption of biomarker testing:</a:t>
            </a:r>
          </a:p>
          <a:p>
            <a:pPr>
              <a:spcAft>
                <a:spcPts val="615"/>
              </a:spcAft>
            </a:pPr>
            <a:r>
              <a:rPr lang="en-US" dirty="0">
                <a:solidFill>
                  <a:srgbClr val="91D400"/>
                </a:solidFill>
                <a:effectLst/>
                <a:latin typeface="Arial" panose="020B0604020202020204" pitchFamily="34" charset="0"/>
              </a:rPr>
              <a:t>❯</a:t>
            </a:r>
            <a:r>
              <a:rPr lang="en-US" b="1" dirty="0">
                <a:effectLst/>
                <a:latin typeface="Arial" panose="020B0604020202020204" pitchFamily="34" charset="0"/>
              </a:rPr>
              <a:t>Cost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>
              <a:spcAft>
                <a:spcPts val="615"/>
              </a:spcAft>
            </a:pPr>
            <a:r>
              <a:rPr lang="en-US" dirty="0">
                <a:solidFill>
                  <a:srgbClr val="91D400"/>
                </a:solidFill>
                <a:effectLst/>
                <a:latin typeface="Arial" panose="020B0604020202020204" pitchFamily="34" charset="0"/>
              </a:rPr>
              <a:t>❯</a:t>
            </a:r>
            <a:r>
              <a:rPr lang="en-US" b="1" dirty="0">
                <a:effectLst/>
                <a:latin typeface="Arial" panose="020B0604020202020204" pitchFamily="34" charset="0"/>
              </a:rPr>
              <a:t>Lack of quality and standards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>
              <a:spcAft>
                <a:spcPts val="615"/>
              </a:spcAft>
            </a:pPr>
            <a:r>
              <a:rPr lang="en-US" dirty="0">
                <a:solidFill>
                  <a:srgbClr val="91D400"/>
                </a:solidFill>
                <a:effectLst/>
                <a:latin typeface="Arial" panose="020B0604020202020204" pitchFamily="34" charset="0"/>
              </a:rPr>
              <a:t>❯</a:t>
            </a:r>
            <a:r>
              <a:rPr lang="en-US" b="1" dirty="0">
                <a:effectLst/>
                <a:latin typeface="Arial" panose="020B0604020202020204" pitchFamily="34" charset="0"/>
              </a:rPr>
              <a:t>Access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>
              <a:spcAft>
                <a:spcPts val="615"/>
              </a:spcAft>
            </a:pPr>
            <a:r>
              <a:rPr lang="en-US" dirty="0">
                <a:solidFill>
                  <a:srgbClr val="91D400"/>
                </a:solidFill>
                <a:effectLst/>
                <a:latin typeface="Arial" panose="020B0604020202020204" pitchFamily="34" charset="0"/>
              </a:rPr>
              <a:t>❯</a:t>
            </a:r>
            <a:r>
              <a:rPr lang="en-US" b="1" dirty="0">
                <a:effectLst/>
                <a:latin typeface="Arial" panose="020B0604020202020204" pitchFamily="34" charset="0"/>
              </a:rPr>
              <a:t>Awareness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91D400"/>
                </a:solidFill>
                <a:effectLst/>
                <a:latin typeface="Arial" panose="020B0604020202020204" pitchFamily="34" charset="0"/>
              </a:rPr>
              <a:t>❯</a:t>
            </a:r>
            <a:r>
              <a:rPr lang="en-US" b="1" dirty="0">
                <a:effectLst/>
                <a:latin typeface="Arial" panose="020B0604020202020204" pitchFamily="34" charset="0"/>
              </a:rPr>
              <a:t>Long turnaround times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91E83-B13B-8E0D-4463-EFE7E2C5FB0E}"/>
              </a:ext>
            </a:extLst>
          </p:cNvPr>
          <p:cNvSpPr txBox="1"/>
          <p:nvPr/>
        </p:nvSpPr>
        <p:spPr>
          <a:xfrm>
            <a:off x="6096000" y="2151875"/>
            <a:ext cx="46198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The IASLC conducted a survey in 2024 to assess current practices. The survey revealed the barriers to adoption of biomarker testing: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267A3-870C-DDCF-4668-32D6EC5B0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97" y="3260462"/>
            <a:ext cx="4758070" cy="2956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E5557B-E351-84B9-3E4D-264F88F7AFF9}"/>
              </a:ext>
            </a:extLst>
          </p:cNvPr>
          <p:cNvSpPr txBox="1"/>
          <p:nvPr/>
        </p:nvSpPr>
        <p:spPr>
          <a:xfrm>
            <a:off x="0" y="6581001"/>
            <a:ext cx="5329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Smeltzer M et al. WCLC 2024.</a:t>
            </a:r>
          </a:p>
        </p:txBody>
      </p:sp>
    </p:spTree>
    <p:extLst>
      <p:ext uri="{BB962C8B-B14F-4D97-AF65-F5344CB8AC3E}">
        <p14:creationId xmlns:p14="http://schemas.microsoft.com/office/powerpoint/2010/main" val="1716967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A0B89D06-DF58-544E-E297-A0202CC5F8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tx1"/>
                </a:solidFill>
                <a:latin typeface="Arial" panose="020B0604020202020204" pitchFamily="34" charset="0"/>
                <a:ea typeface="Bebas Neue"/>
                <a:sym typeface="Bebas Neue"/>
              </a:rPr>
              <a:t>Opportunities in Precision Oncology</a:t>
            </a:r>
            <a:endParaRPr sz="3500" b="1" dirty="0">
              <a:solidFill>
                <a:schemeClr val="tx1"/>
              </a:solidFill>
              <a:latin typeface="Arial" panose="020B0604020202020204" pitchFamily="34" charset="0"/>
              <a:ea typeface="Bebas Neue"/>
              <a:sym typeface="Bebas Neue"/>
            </a:endParaRPr>
          </a:p>
        </p:txBody>
      </p:sp>
      <p:sp>
        <p:nvSpPr>
          <p:cNvPr id="5" name="Google Shape;28;p6">
            <a:extLst>
              <a:ext uri="{FF2B5EF4-FFF2-40B4-BE49-F238E27FC236}">
                <a16:creationId xmlns:a16="http://schemas.microsoft.com/office/drawing/2014/main" id="{B7539B66-7C1C-3A7E-9049-1ADBEC34948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Key solutions focused on (2024 IASLC survey respondents):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-Education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-Clinical processes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-Eliminating bureaucracy in government and payer organizations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-Increasing funding</a:t>
            </a:r>
            <a:endParaRPr sz="2800" b="1" dirty="0">
              <a:solidFill>
                <a:schemeClr val="tx1"/>
              </a:solidFill>
              <a:latin typeface="+mn-lt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84392-43BF-0E7D-2761-0E9707C3CC1E}"/>
              </a:ext>
            </a:extLst>
          </p:cNvPr>
          <p:cNvSpPr txBox="1"/>
          <p:nvPr/>
        </p:nvSpPr>
        <p:spPr>
          <a:xfrm>
            <a:off x="0" y="6504377"/>
            <a:ext cx="5329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Smeltzer M et al. WCLC 2024.</a:t>
            </a:r>
          </a:p>
        </p:txBody>
      </p:sp>
    </p:spTree>
    <p:extLst>
      <p:ext uri="{BB962C8B-B14F-4D97-AF65-F5344CB8AC3E}">
        <p14:creationId xmlns:p14="http://schemas.microsoft.com/office/powerpoint/2010/main" val="317456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;p6">
            <a:extLst>
              <a:ext uri="{FF2B5EF4-FFF2-40B4-BE49-F238E27FC236}">
                <a16:creationId xmlns:a16="http://schemas.microsoft.com/office/drawing/2014/main" id="{CE62BFA7-3342-ABA1-C25C-931470CB3D1E}"/>
              </a:ext>
            </a:extLst>
          </p:cNvPr>
          <p:cNvSpPr txBox="1">
            <a:spLocks/>
          </p:cNvSpPr>
          <p:nvPr/>
        </p:nvSpPr>
        <p:spPr>
          <a:xfrm>
            <a:off x="0" y="1898647"/>
            <a:ext cx="5181600" cy="435133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/>
              <a:t>Precision medicine is an innovative approach that takes into account individual differences in patients’ genes, environments, and lifestyles. 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07FBB-51BF-FC6B-4D8A-49ECF4D48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50" y="1825624"/>
            <a:ext cx="6457950" cy="4351337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A863E2E-9C7E-8035-4FCB-9C3BDE84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" y="257175"/>
            <a:ext cx="11737910" cy="1068388"/>
          </a:xfrm>
        </p:spPr>
        <p:txBody>
          <a:bodyPr/>
          <a:lstStyle/>
          <a:p>
            <a:r>
              <a:rPr lang="en-US" dirty="0"/>
              <a:t>Precision Medicine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27A9D-2ECB-0CB7-2B38-DCCC5E20C184}"/>
              </a:ext>
            </a:extLst>
          </p:cNvPr>
          <p:cNvSpPr txBox="1"/>
          <p:nvPr/>
        </p:nvSpPr>
        <p:spPr>
          <a:xfrm>
            <a:off x="0" y="6361404"/>
            <a:ext cx="5329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www.nih.gov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/about-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nih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/what-we-do/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nih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-turning-discovery-into-health/promise-precision-medicine</a:t>
            </a:r>
          </a:p>
        </p:txBody>
      </p:sp>
    </p:spTree>
    <p:extLst>
      <p:ext uri="{BB962C8B-B14F-4D97-AF65-F5344CB8AC3E}">
        <p14:creationId xmlns:p14="http://schemas.microsoft.com/office/powerpoint/2010/main" val="1448747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70398-5631-5BFB-246E-C5B5A9EE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9B83BD2D-7B09-F6F8-0DF3-FE8EE27D36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tx1"/>
                </a:solidFill>
                <a:latin typeface="Arial" panose="020B0604020202020204" pitchFamily="34" charset="0"/>
                <a:ea typeface="Bebas Neue"/>
                <a:sym typeface="Bebas Neue"/>
              </a:rPr>
              <a:t>Opportunities in Precision Oncology</a:t>
            </a:r>
            <a:endParaRPr sz="3500" b="1" dirty="0">
              <a:solidFill>
                <a:schemeClr val="tx1"/>
              </a:solidFill>
              <a:latin typeface="Arial" panose="020B0604020202020204" pitchFamily="34" charset="0"/>
              <a:ea typeface="Bebas Neue"/>
              <a:sym typeface="Bebas Neue"/>
            </a:endParaRPr>
          </a:p>
        </p:txBody>
      </p:sp>
      <p:sp>
        <p:nvSpPr>
          <p:cNvPr id="8" name="Google Shape;28;p6">
            <a:extLst>
              <a:ext uri="{FF2B5EF4-FFF2-40B4-BE49-F238E27FC236}">
                <a16:creationId xmlns:a16="http://schemas.microsoft.com/office/drawing/2014/main" id="{D3F2ED1A-6FB2-69E9-E13B-C92DD7A5B7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Collaboration across institutions </a:t>
            </a:r>
          </a:p>
          <a:p>
            <a:pPr marL="285750" indent="-285750"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Telemedicine</a:t>
            </a:r>
          </a:p>
          <a:p>
            <a:pPr marL="285750" indent="-285750"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Virtual Tumor Boards/Molecular Tumor Boards</a:t>
            </a:r>
          </a:p>
          <a:p>
            <a:pPr marL="285750" indent="-285750"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Training Programs</a:t>
            </a:r>
          </a:p>
        </p:txBody>
      </p:sp>
    </p:spTree>
    <p:extLst>
      <p:ext uri="{BB962C8B-B14F-4D97-AF65-F5344CB8AC3E}">
        <p14:creationId xmlns:p14="http://schemas.microsoft.com/office/powerpoint/2010/main" val="1714280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8B2378F4-583C-F412-5BF9-0FDD054B17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Bebas Neue"/>
                <a:sym typeface="Bebas Neue"/>
              </a:rPr>
              <a:t>Emory Precision Medicine Preceptorship in Breast &amp; Lung Cancer for Latin American Oncologists</a:t>
            </a:r>
            <a:endParaRPr sz="3600" b="1" dirty="0">
              <a:solidFill>
                <a:schemeClr val="tx1"/>
              </a:solidFill>
              <a:latin typeface="Arial" panose="020B0604020202020204" pitchFamily="34" charset="0"/>
              <a:ea typeface="Bebas Neue"/>
              <a:sym typeface="Bebas Neue"/>
            </a:endParaRPr>
          </a:p>
        </p:txBody>
      </p:sp>
      <p:sp>
        <p:nvSpPr>
          <p:cNvPr id="5" name="Google Shape;28;p6">
            <a:extLst>
              <a:ext uri="{FF2B5EF4-FFF2-40B4-BE49-F238E27FC236}">
                <a16:creationId xmlns:a16="http://schemas.microsoft.com/office/drawing/2014/main" id="{065651C8-B1E4-9784-21E2-7F0C91BDC2C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200"/>
              </a:spcAft>
            </a:pP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Medical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oncologists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within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6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years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of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final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oncology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training</a:t>
            </a:r>
          </a:p>
          <a:p>
            <a:pPr marL="285750" indent="-285750">
              <a:spcAft>
                <a:spcPts val="1200"/>
              </a:spcAft>
            </a:pP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Funded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2-week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immersion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involving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didactics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,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clinical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exposures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,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and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research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meetings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focused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on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breast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and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lung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cancer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genomics</a:t>
            </a:r>
            <a:endParaRPr lang="pt-BR" dirty="0">
              <a:solidFill>
                <a:schemeClr val="tx1"/>
              </a:solidFill>
              <a:ea typeface="Montserrat Medium"/>
              <a:sym typeface="Montserrat Medium"/>
            </a:endParaRPr>
          </a:p>
          <a:p>
            <a:pPr marL="285750" indent="-285750">
              <a:spcAft>
                <a:spcPts val="1200"/>
              </a:spcAft>
            </a:pP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All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completed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-Baseline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needs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assessment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-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Pre-program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survey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: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assess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goals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and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confidence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in skills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-Post-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program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interview: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evaluate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program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and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reassess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</a:t>
            </a:r>
            <a:r>
              <a:rPr lang="pt-BR" dirty="0" err="1">
                <a:solidFill>
                  <a:schemeClr val="tx1"/>
                </a:solidFill>
                <a:ea typeface="Montserrat Medium"/>
                <a:sym typeface="Montserrat Medium"/>
              </a:rPr>
              <a:t>confidence</a:t>
            </a:r>
            <a:r>
              <a:rPr lang="pt-BR" dirty="0">
                <a:solidFill>
                  <a:schemeClr val="tx1"/>
                </a:solidFill>
                <a:ea typeface="Montserrat Medium"/>
                <a:sym typeface="Montserrat Medium"/>
              </a:rPr>
              <a:t> in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E7197-BA34-6D7E-39EF-073EC437050E}"/>
              </a:ext>
            </a:extLst>
          </p:cNvPr>
          <p:cNvSpPr txBox="1"/>
          <p:nvPr/>
        </p:nvSpPr>
        <p:spPr>
          <a:xfrm>
            <a:off x="0" y="6581001"/>
            <a:ext cx="6695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Gogineni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K, Leal T, Dixon MD, Rana SA, Pentz R. JCO 42,  (suppl 16;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abstr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9040)  </a:t>
            </a:r>
          </a:p>
        </p:txBody>
      </p:sp>
    </p:spTree>
    <p:extLst>
      <p:ext uri="{BB962C8B-B14F-4D97-AF65-F5344CB8AC3E}">
        <p14:creationId xmlns:p14="http://schemas.microsoft.com/office/powerpoint/2010/main" val="3581957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E3057-48D8-407E-D84E-9DACAF6F0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6D025829-B134-FC25-4FD4-D46ED84F93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Bebas Neue"/>
                <a:sym typeface="Bebas Neue"/>
              </a:rPr>
              <a:t>Emory Precision Medicine Preceptorship in Breast &amp; Lung Cancer for Latin American Oncologists</a:t>
            </a:r>
            <a:endParaRPr sz="3600" b="1" dirty="0">
              <a:solidFill>
                <a:schemeClr val="tx1"/>
              </a:solidFill>
              <a:latin typeface="Arial" panose="020B0604020202020204" pitchFamily="34" charset="0"/>
              <a:ea typeface="Bebas Neue"/>
              <a:sym typeface="Bebas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4059EF-A0C6-2D95-EB41-02A85505F003}"/>
              </a:ext>
            </a:extLst>
          </p:cNvPr>
          <p:cNvSpPr txBox="1"/>
          <p:nvPr/>
        </p:nvSpPr>
        <p:spPr>
          <a:xfrm>
            <a:off x="0" y="6581001"/>
            <a:ext cx="6695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Gogineni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K, Leal T, Dixon MD, Rana SA, Pentz R. JCO 42,  (suppl 16;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abstr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9040)  </a:t>
            </a:r>
          </a:p>
        </p:txBody>
      </p:sp>
      <p:sp>
        <p:nvSpPr>
          <p:cNvPr id="7" name="Google Shape;28;p6">
            <a:extLst>
              <a:ext uri="{FF2B5EF4-FFF2-40B4-BE49-F238E27FC236}">
                <a16:creationId xmlns:a16="http://schemas.microsoft.com/office/drawing/2014/main" id="{7A71EE1A-C504-2CC6-FF90-72D102DF8470}"/>
              </a:ext>
            </a:extLst>
          </p:cNvPr>
          <p:cNvSpPr txBox="1">
            <a:spLocks/>
          </p:cNvSpPr>
          <p:nvPr/>
        </p:nvSpPr>
        <p:spPr>
          <a:xfrm>
            <a:off x="331812" y="1512223"/>
            <a:ext cx="7476501" cy="71935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pt-BR">
                <a:latin typeface="+mn-lt"/>
                <a:ea typeface="Montserrat Medium"/>
                <a:cs typeface="Montserrat Medium"/>
                <a:sym typeface="Montserrat Medium"/>
              </a:rPr>
              <a:t>Results: From 2020-23, Twelve Latin American Oncologists participated at Winship </a:t>
            </a:r>
            <a:endParaRPr lang="pt-BR" dirty="0">
              <a:latin typeface="+mn-lt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85A58A-13F3-9F81-9227-6D28BBCC4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04" y="2814405"/>
            <a:ext cx="3365500" cy="256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E11B42-40AD-E182-A406-A8156EB92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88" y="2814406"/>
            <a:ext cx="2905041" cy="2619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F7A124-78B5-300E-9C19-DD1CD5414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313" y="2814405"/>
            <a:ext cx="4125539" cy="293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39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;p6">
            <a:extLst>
              <a:ext uri="{FF2B5EF4-FFF2-40B4-BE49-F238E27FC236}">
                <a16:creationId xmlns:a16="http://schemas.microsoft.com/office/drawing/2014/main" id="{22112A33-26C8-C1C2-4785-080AB7DCB2A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600" b="1"/>
              <a:t>Large language models</a:t>
            </a:r>
            <a:r>
              <a:rPr lang="en-US" sz="2600"/>
              <a:t> (LLMs) are a type of AI that can process large and diverse volumes of text at human-level competency to deal with the rapidly expanding amount of patient-specific data in oncology, and then generate outcome text from the processed information.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61AD8-2FFC-92D2-B274-870843AC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803" b="-1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FACE4759-29F1-D9FA-4916-F087D6B873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5942" y="257175"/>
            <a:ext cx="11737910" cy="1068388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spcAft>
                <a:spcPts val="0"/>
              </a:spcAft>
            </a:pPr>
            <a:r>
              <a:rPr lang="en-US" sz="3400" b="1" i="0" kern="1200">
                <a:effectLst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Artificial intelligence has the potential to transform precision oncology</a:t>
            </a:r>
            <a:endParaRPr lang="en-US" sz="3400" b="1" kern="1200"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D2F6B-3032-64DC-F6CC-3A168A71A1C4}"/>
              </a:ext>
            </a:extLst>
          </p:cNvPr>
          <p:cNvSpPr txBox="1"/>
          <p:nvPr/>
        </p:nvSpPr>
        <p:spPr>
          <a:xfrm>
            <a:off x="0" y="6369992"/>
            <a:ext cx="669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sng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Truhn D et al. NPJ Prec Oncol. 2024;8:72</a:t>
            </a:r>
            <a:r>
              <a:rPr lang="en-US" sz="1200" u="sng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Rosler et al. J Cancer Res Clin Oncol 2023 Aug;149(10):7997-8006; </a:t>
            </a:r>
            <a:r>
              <a:rPr lang="en-US" sz="1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Kather</a:t>
            </a:r>
            <a:r>
              <a:rPr lang="en-US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J. ESMO 2024.</a:t>
            </a:r>
            <a:endParaRPr lang="en-US" sz="12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7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041C9954-ED34-79EE-AC35-120746FA59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Predicting biomarkers with AI</a:t>
            </a:r>
            <a:endParaRPr b="1" dirty="0">
              <a:solidFill>
                <a:schemeClr val="tx1"/>
              </a:solidFill>
              <a:latin typeface="Arial" panose="020B0604020202020204" pitchFamily="34" charset="0"/>
              <a:ea typeface="Bebas Neue"/>
              <a:sym typeface="Bebas Neue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16A391-29E0-F6A3-06F7-E4A9E7EB5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868" y="1651000"/>
            <a:ext cx="9244764" cy="4665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210C35-7C6B-4C71-CB34-F9B7901B0370}"/>
              </a:ext>
            </a:extLst>
          </p:cNvPr>
          <p:cNvSpPr txBox="1"/>
          <p:nvPr/>
        </p:nvSpPr>
        <p:spPr>
          <a:xfrm>
            <a:off x="0" y="6462325"/>
            <a:ext cx="6695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Kather</a:t>
            </a:r>
            <a:r>
              <a:rPr lang="en-US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J. ESMO 2024.</a:t>
            </a:r>
            <a:endParaRPr lang="en-US" sz="12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11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3C7B42BE-AEFB-5A8F-1668-080A4E9B07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Decision-making support with AI</a:t>
            </a:r>
            <a:endParaRPr b="1" dirty="0">
              <a:solidFill>
                <a:schemeClr val="tx1"/>
              </a:solidFill>
              <a:latin typeface="Arial" panose="020B0604020202020204" pitchFamily="34" charset="0"/>
              <a:ea typeface="Bebas Neue"/>
              <a:sym typeface="Bebas Neue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762CED-DC7A-5CF7-74AA-2CDD0B999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627" y="1651000"/>
            <a:ext cx="9473247" cy="4665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26DE45-3EC9-D6C7-EFD5-B74862D2BB16}"/>
              </a:ext>
            </a:extLst>
          </p:cNvPr>
          <p:cNvSpPr txBox="1"/>
          <p:nvPr/>
        </p:nvSpPr>
        <p:spPr>
          <a:xfrm>
            <a:off x="0" y="6503600"/>
            <a:ext cx="6695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Kather</a:t>
            </a:r>
            <a:r>
              <a:rPr lang="en-US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J. ESMO 2024.</a:t>
            </a:r>
            <a:endParaRPr lang="en-US" sz="12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764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79E42D43-1088-8FA4-B65F-0AD52178B6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1800" b="1" dirty="0">
                <a:effectLst/>
                <a:latin typeface="Arial" panose="020B0604020202020204" pitchFamily="34" charset="0"/>
              </a:rPr>
              <a:t>TROP2 Normalized Membrane Ratio (NMR) measured by Quantitative </a:t>
            </a:r>
            <a:br>
              <a:rPr lang="en-US" sz="1800" b="1" dirty="0">
                <a:effectLst/>
                <a:latin typeface="Arial" panose="020B0604020202020204" pitchFamily="34" charset="0"/>
              </a:rPr>
            </a:br>
            <a:r>
              <a:rPr lang="en-US" sz="1800" b="1" dirty="0">
                <a:effectLst/>
                <a:latin typeface="Arial" panose="020B0604020202020204" pitchFamily="34" charset="0"/>
              </a:rPr>
              <a:t>Continuous Scoring (QCS)</a:t>
            </a:r>
            <a:br>
              <a:rPr lang="en-US" sz="1800" b="1" dirty="0">
                <a:effectLst/>
                <a:latin typeface="Arial" panose="020B0604020202020204" pitchFamily="34" charset="0"/>
              </a:rPr>
            </a:br>
            <a:endParaRPr sz="1800" b="1" dirty="0">
              <a:solidFill>
                <a:schemeClr val="tx1"/>
              </a:solidFill>
              <a:latin typeface="+mn-lt"/>
              <a:ea typeface="Bebas Neue"/>
              <a:cs typeface="Aharoni" panose="02010803020104030203" pitchFamily="2" charset="-79"/>
              <a:sym typeface="Bebas Neue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48BC61-BB76-C865-CCF6-BDC0AD035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602" y="1651000"/>
            <a:ext cx="10491297" cy="4665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DE3DC4-5E72-4816-179F-4C2C52D41A85}"/>
              </a:ext>
            </a:extLst>
          </p:cNvPr>
          <p:cNvSpPr txBox="1"/>
          <p:nvPr/>
        </p:nvSpPr>
        <p:spPr>
          <a:xfrm>
            <a:off x="0" y="6503600"/>
            <a:ext cx="6695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Garassino</a:t>
            </a:r>
            <a:r>
              <a:rPr lang="en-US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 et al. WCLC 2024.</a:t>
            </a:r>
            <a:endParaRPr lang="en-US" sz="12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93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30DDB4A1-4E57-3D32-50AC-EE16A6EE04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5942" y="722124"/>
            <a:ext cx="11737910" cy="10683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</a:rPr>
              <a:t>TROP2 QCS-NMR positivity is predictive for longer PFS with Dato-</a:t>
            </a:r>
            <a:r>
              <a:rPr lang="en-US" sz="2400" b="1" dirty="0" err="1">
                <a:effectLst/>
                <a:latin typeface="Arial" panose="020B0604020202020204" pitchFamily="34" charset="0"/>
              </a:rPr>
              <a:t>DXd</a:t>
            </a:r>
            <a:r>
              <a:rPr lang="en-US" sz="2400" b="1" dirty="0">
                <a:effectLst/>
                <a:latin typeface="Arial" panose="020B0604020202020204" pitchFamily="34" charset="0"/>
              </a:rPr>
              <a:t> in the biomarker-evaluable population</a:t>
            </a:r>
            <a:br>
              <a:rPr lang="en-US" sz="2400" b="1" dirty="0">
                <a:effectLst/>
                <a:latin typeface="Arial" panose="020B0604020202020204" pitchFamily="34" charset="0"/>
              </a:rPr>
            </a:br>
            <a:br>
              <a:rPr lang="en-US" sz="2400" dirty="0">
                <a:effectLst/>
                <a:latin typeface="Arial" panose="020B0604020202020204" pitchFamily="34" charset="0"/>
              </a:rPr>
            </a:br>
            <a:endParaRPr sz="2400" dirty="0">
              <a:solidFill>
                <a:schemeClr val="tx1"/>
              </a:solidFill>
              <a:latin typeface="+mn-lt"/>
              <a:ea typeface="Bebas Neue"/>
              <a:cs typeface="Aharoni" panose="02010803020104030203" pitchFamily="2" charset="-79"/>
              <a:sym typeface="Bebas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09652-64BB-F9D8-3894-9DCD68EEB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136278"/>
            <a:ext cx="10267950" cy="4585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E10E6-23ED-B52D-2CF1-D67032F26120}"/>
              </a:ext>
            </a:extLst>
          </p:cNvPr>
          <p:cNvSpPr txBox="1"/>
          <p:nvPr/>
        </p:nvSpPr>
        <p:spPr>
          <a:xfrm>
            <a:off x="195942" y="5842337"/>
            <a:ext cx="115517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investigation of this promising biomarker is ongoing in the first-line advanced/metastatic NSCLC trials AVANZAR (NCT05687266) and TROPION-Lung 10 (NCT06357533)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05DE3-690E-3212-9D15-FBFCCCB10254}"/>
              </a:ext>
            </a:extLst>
          </p:cNvPr>
          <p:cNvSpPr txBox="1"/>
          <p:nvPr/>
        </p:nvSpPr>
        <p:spPr>
          <a:xfrm>
            <a:off x="0" y="6581001"/>
            <a:ext cx="6695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Garassino</a:t>
            </a:r>
            <a:r>
              <a:rPr lang="en-US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 et al. WCLC 2024.</a:t>
            </a:r>
            <a:endParaRPr lang="en-US" sz="12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52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82C8-DB14-A61A-4774-AEDD4502A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Points</a:t>
            </a:r>
          </a:p>
        </p:txBody>
      </p:sp>
      <p:sp>
        <p:nvSpPr>
          <p:cNvPr id="4" name="Google Shape;28;p6">
            <a:extLst>
              <a:ext uri="{FF2B5EF4-FFF2-40B4-BE49-F238E27FC236}">
                <a16:creationId xmlns:a16="http://schemas.microsoft.com/office/drawing/2014/main" id="{EF639334-9C63-018B-AB7E-68E5504DE45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results inform use of targeted therapy in all stages of disease in NSCLC and may predict lack of benefit from immunotherapy or need to escalate/de-escalate therapies; however, costs and time are still barriers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Precision medicine has led to approval with tumor agnostic approaches and the number of therapies is rapidly increasing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Use of MRD can be useful for detecting risk of early recurrence and may inform therapeutic decisions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Use of AI has the potential to transform Precision Medicine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69005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94C1-80B8-117B-6474-0D33160C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</a:t>
            </a:r>
            <a:r>
              <a:rPr lang="en-US"/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BEECA-C97B-D516-A5CD-51FCCEB51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" y="1722317"/>
            <a:ext cx="6546669" cy="4717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A1E564-D2FA-27DB-F228-E4F1CAEC6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158" y="257175"/>
            <a:ext cx="26289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5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16EC7E-B05F-90AB-AE60-C3395C916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1659731"/>
            <a:ext cx="97409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C38F10-C698-E544-6439-6416F3064C87}"/>
              </a:ext>
            </a:extLst>
          </p:cNvPr>
          <p:cNvSpPr txBox="1"/>
          <p:nvPr/>
        </p:nvSpPr>
        <p:spPr>
          <a:xfrm>
            <a:off x="0" y="6581001"/>
            <a:ext cx="5329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Smeltzer M et al. WCLC 2024.</a:t>
            </a:r>
          </a:p>
        </p:txBody>
      </p:sp>
      <p:sp>
        <p:nvSpPr>
          <p:cNvPr id="6" name="Google Shape;27;p6">
            <a:extLst>
              <a:ext uri="{FF2B5EF4-FFF2-40B4-BE49-F238E27FC236}">
                <a16:creationId xmlns:a16="http://schemas.microsoft.com/office/drawing/2014/main" id="{BA97504A-6E6F-FCD7-9BEF-E5A8BD2FFB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IASLC Global Molecular Testing Survey - 2024</a:t>
            </a:r>
            <a:endParaRPr sz="3500" b="1" dirty="0">
              <a:solidFill>
                <a:srgbClr val="1365A5"/>
              </a:solidFill>
              <a:latin typeface="+mj-lt"/>
              <a:ea typeface="Bebas Neue"/>
              <a:cs typeface="Aharoni" panose="02010803020104030203" pitchFamily="2" charset="-79"/>
              <a:sym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211511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B5D25-42A6-3E4B-8C43-090376699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12C8C8-AC31-BD1F-F719-7F57D277EE5A}"/>
              </a:ext>
            </a:extLst>
          </p:cNvPr>
          <p:cNvSpPr txBox="1"/>
          <p:nvPr/>
        </p:nvSpPr>
        <p:spPr>
          <a:xfrm>
            <a:off x="0" y="6581001"/>
            <a:ext cx="5329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Smeltzer M et al. WCLC 2024.</a:t>
            </a:r>
          </a:p>
        </p:txBody>
      </p:sp>
      <p:sp>
        <p:nvSpPr>
          <p:cNvPr id="6" name="Google Shape;27;p6">
            <a:extLst>
              <a:ext uri="{FF2B5EF4-FFF2-40B4-BE49-F238E27FC236}">
                <a16:creationId xmlns:a16="http://schemas.microsoft.com/office/drawing/2014/main" id="{0FF7F795-BF52-C9C1-2804-8AAE5668A4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IASLC Global Molecular Testing Survey - 2024</a:t>
            </a:r>
            <a:endParaRPr sz="3500" b="1" dirty="0">
              <a:solidFill>
                <a:srgbClr val="1365A5"/>
              </a:solidFill>
              <a:latin typeface="+mj-lt"/>
              <a:ea typeface="Bebas Neue"/>
              <a:cs typeface="Aharoni" panose="02010803020104030203" pitchFamily="2" charset="-79"/>
              <a:sym typeface="Bebas Neue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A37761-FDC5-A874-B1A1-43DCE06FB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418" y="1651000"/>
            <a:ext cx="9831665" cy="46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64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1A702FE8-E0B6-9EFA-D6DA-542A84066BD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5942" y="551303"/>
            <a:ext cx="1173791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-2540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85800" indent="-2032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28700" indent="-2032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032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032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032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032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032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NSCLC Biomarker Testing </a:t>
            </a:r>
            <a:r>
              <a:rPr lang="en-US" altLang="en-US" b="1" dirty="0">
                <a:latin typeface="Arial" panose="020B0604020202020204" pitchFamily="34" charset="0"/>
                <a:sym typeface="Wingdings" panose="05000000000000000000" pitchFamily="2" charset="2"/>
              </a:rPr>
              <a:t> T</a:t>
            </a:r>
            <a:r>
              <a:rPr lang="en-US" altLang="en-US" b="1" dirty="0">
                <a:latin typeface="Arial" panose="020B0604020202020204" pitchFamily="34" charset="0"/>
              </a:rPr>
              <a:t>ricky Timing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28ECFC-A9CF-B830-D10E-C6838951D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415" y="1651000"/>
            <a:ext cx="9301671" cy="4665663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C65AFD54-7ED1-C372-CB9C-946A0E007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9577"/>
            <a:ext cx="7531100" cy="35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7000"/>
              </a:lnSpc>
              <a:spcBef>
                <a:spcPct val="0"/>
              </a:spcBef>
              <a:buClr>
                <a:srgbClr val="FFFFFF"/>
              </a:buClr>
              <a:buSzPct val="45000"/>
              <a:buFont typeface="Arial" panose="020B0604020202020204" pitchFamily="34" charset="0"/>
              <a:buNone/>
            </a:pPr>
            <a:r>
              <a:rPr lang="en-GB" altLang="en-US" sz="12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Slide (modified) Courtesy of Lynette Sholl, MD, </a:t>
            </a:r>
            <a:r>
              <a:rPr lang="en-US" altLang="en-US" sz="12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Harvard Medical School and Brigham And Women’s Hospital</a:t>
            </a:r>
          </a:p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FFFFFF"/>
              </a:buClr>
              <a:buSzPct val="45000"/>
              <a:buFont typeface="StarSymbol"/>
              <a:buNone/>
            </a:pPr>
            <a:endParaRPr lang="en-GB" altLang="en-US" sz="12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9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>
            <a:extLst>
              <a:ext uri="{FF2B5EF4-FFF2-40B4-BE49-F238E27FC236}">
                <a16:creationId xmlns:a16="http://schemas.microsoft.com/office/drawing/2014/main" id="{F98CB9C3-688D-3F4C-FDDB-801971F66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77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800" b="1" dirty="0">
                <a:latin typeface="Arial" panose="020B0604020202020204" pitchFamily="34" charset="0"/>
              </a:rPr>
              <a:t>Tissue + Liquid Biopsy for Molecular Profiling</a:t>
            </a:r>
          </a:p>
        </p:txBody>
      </p:sp>
      <p:pic>
        <p:nvPicPr>
          <p:cNvPr id="7" name="Picture 2" descr="0b1c75e2-66ca-44d7-a93c-d2845f9a49be@mdanderson">
            <a:extLst>
              <a:ext uri="{FF2B5EF4-FFF2-40B4-BE49-F238E27FC236}">
                <a16:creationId xmlns:a16="http://schemas.microsoft.com/office/drawing/2014/main" id="{E788CB1B-A536-17E0-3037-0B638D684A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104231"/>
            <a:ext cx="74422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DB2CAEA-FF29-AEA0-7537-FF60494BF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3599"/>
            <a:ext cx="26248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0000"/>
                </a:solidFill>
              </a:rPr>
              <a:t>C. </a:t>
            </a:r>
            <a:r>
              <a:rPr lang="en-US" altLang="en-US" sz="1200" dirty="0" err="1"/>
              <a:t>Rolfo</a:t>
            </a:r>
            <a:r>
              <a:rPr lang="en-US" altLang="en-US" sz="1200" dirty="0"/>
              <a:t> et al, J </a:t>
            </a:r>
            <a:r>
              <a:rPr lang="en-US" altLang="en-US" sz="1200" dirty="0" err="1"/>
              <a:t>Thorac</a:t>
            </a:r>
            <a:r>
              <a:rPr lang="en-US" altLang="en-US" sz="1200" dirty="0"/>
              <a:t> Oncol, 2021</a:t>
            </a:r>
          </a:p>
        </p:txBody>
      </p:sp>
    </p:spTree>
    <p:extLst>
      <p:ext uri="{BB962C8B-B14F-4D97-AF65-F5344CB8AC3E}">
        <p14:creationId xmlns:p14="http://schemas.microsoft.com/office/powerpoint/2010/main" val="8834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;p6">
            <a:extLst>
              <a:ext uri="{FF2B5EF4-FFF2-40B4-BE49-F238E27FC236}">
                <a16:creationId xmlns:a16="http://schemas.microsoft.com/office/drawing/2014/main" id="{43B38775-925A-15FA-517A-DBDE4F9EA2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5942" y="1325563"/>
            <a:ext cx="11737909" cy="46654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Montserrat Medium"/>
                <a:sym typeface="Montserrat Medium"/>
              </a:rPr>
              <a:t>In early-stage disease: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-Determining who to offer targeted therapy to; who to not give neoadjuvant or adjuvant immunotherapy to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-Potentially in determining assays for MRD</a:t>
            </a:r>
          </a:p>
          <a:p>
            <a:pPr marL="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ea typeface="Montserrat Medium"/>
                <a:sym typeface="Montserrat Medium"/>
              </a:rPr>
              <a:t>In unresectable stage III disease: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-Avoiding immunotherapy; Using targeted therapy</a:t>
            </a:r>
          </a:p>
          <a:p>
            <a:pPr marL="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In advanced disease: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-Where targeted agent likely SoC first line; Potential to combine or use with other modalities; To </a:t>
            </a:r>
            <a:r>
              <a:rPr lang="en-US" sz="2000" dirty="0">
                <a:solidFill>
                  <a:schemeClr val="tx1"/>
                </a:solidFill>
              </a:rPr>
              <a:t>investigate resistance mechanisms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Clinical trial options at all stages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1200" dirty="0"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1200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>
              <a:spcAft>
                <a:spcPts val="1200"/>
              </a:spcAft>
            </a:pPr>
            <a:endParaRPr lang="en-US" sz="1200" dirty="0">
              <a:solidFill>
                <a:schemeClr val="tx1"/>
              </a:solidFill>
              <a:latin typeface="+mn-lt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" name="Google Shape;27;p6">
            <a:extLst>
              <a:ext uri="{FF2B5EF4-FFF2-40B4-BE49-F238E27FC236}">
                <a16:creationId xmlns:a16="http://schemas.microsoft.com/office/drawing/2014/main" id="{DDAEAA13-D3C0-19CF-C915-1F8D9EDBAD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Molecular results inform use of targeted therapy in all stages of disease in NSCLC</a:t>
            </a:r>
            <a:endParaRPr sz="2800" b="1" dirty="0">
              <a:solidFill>
                <a:srgbClr val="1365A5"/>
              </a:solidFill>
              <a:latin typeface="+mj-lt"/>
              <a:ea typeface="Bebas Neue"/>
              <a:cs typeface="Aharoni" panose="02010803020104030203" pitchFamily="2" charset="-79"/>
              <a:sym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185295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DAF286AB-8FF7-C6DF-DA43-22EF9586D6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Molecular results inform use of targeted therapy in tumor agnostic indications</a:t>
            </a:r>
            <a:endParaRPr sz="2400" b="1" dirty="0">
              <a:solidFill>
                <a:srgbClr val="1365A5"/>
              </a:solidFill>
              <a:latin typeface="+mj-lt"/>
              <a:ea typeface="Bebas Neue"/>
              <a:cs typeface="Aharoni" panose="02010803020104030203" pitchFamily="2" charset="-79"/>
              <a:sym typeface="Bebas Neue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122290-1238-FC77-8D81-D5CD2C488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42" y="1325563"/>
            <a:ext cx="11315700" cy="499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77AF23-D255-50E2-A0E7-65C459F88031}"/>
              </a:ext>
            </a:extLst>
          </p:cNvPr>
          <p:cNvSpPr txBox="1"/>
          <p:nvPr/>
        </p:nvSpPr>
        <p:spPr>
          <a:xfrm>
            <a:off x="0" y="6477714"/>
            <a:ext cx="5329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John T, WCLC 2024.</a:t>
            </a:r>
          </a:p>
        </p:txBody>
      </p:sp>
    </p:spTree>
    <p:extLst>
      <p:ext uri="{BB962C8B-B14F-4D97-AF65-F5344CB8AC3E}">
        <p14:creationId xmlns:p14="http://schemas.microsoft.com/office/powerpoint/2010/main" val="3383941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;p6">
            <a:extLst>
              <a:ext uri="{FF2B5EF4-FFF2-40B4-BE49-F238E27FC236}">
                <a16:creationId xmlns:a16="http://schemas.microsoft.com/office/drawing/2014/main" id="{7E0E65E0-D31B-2CF4-A287-2D8177996B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Bebas Neue"/>
                <a:sym typeface="Bebas Neue"/>
              </a:rPr>
              <a:t>In early-stage NSCLC:</a:t>
            </a:r>
            <a:endParaRPr b="1" dirty="0">
              <a:solidFill>
                <a:schemeClr val="tx1"/>
              </a:solidFill>
              <a:latin typeface="Arial" panose="020B0604020202020204" pitchFamily="34" charset="0"/>
              <a:ea typeface="Bebas Neue"/>
              <a:sym typeface="Bebas Neue"/>
            </a:endParaRPr>
          </a:p>
        </p:txBody>
      </p:sp>
      <p:sp>
        <p:nvSpPr>
          <p:cNvPr id="5" name="Google Shape;28;p6">
            <a:extLst>
              <a:ext uri="{FF2B5EF4-FFF2-40B4-BE49-F238E27FC236}">
                <a16:creationId xmlns:a16="http://schemas.microsoft.com/office/drawing/2014/main" id="{15C05008-C74D-2B38-2B56-F16AD66FAE6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MRD could be used to determine duration of therapy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-MRD negative after stopping</a:t>
            </a:r>
          </a:p>
          <a:p>
            <a:pPr marL="285750" indent="-285750"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Molecular abnormalities can be predictive for lack of  immunotherapy benefit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-EGFR (ADAURA)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-ALK (ALINA)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>
              <a:solidFill>
                <a:srgbClr val="666666"/>
              </a:solidFill>
              <a:latin typeface="+mn-lt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06E6CC-8AE1-CB6B-E6B1-4D72C1B8395E}"/>
              </a:ext>
            </a:extLst>
          </p:cNvPr>
          <p:cNvSpPr txBox="1"/>
          <p:nvPr/>
        </p:nvSpPr>
        <p:spPr>
          <a:xfrm>
            <a:off x="0" y="6319711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Tsuboi</a:t>
            </a:r>
            <a:r>
              <a:rPr lang="en-US" sz="12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N Engl J Med 2023;389:137-147;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Wu et al. </a:t>
            </a:r>
            <a:r>
              <a:rPr lang="en-US" sz="12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Engl J Med 2024;390:1265-1276</a:t>
            </a:r>
          </a:p>
          <a:p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40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333F7F"/>
      </a:dk1>
      <a:lt1>
        <a:srgbClr val="FFFFFF"/>
      </a:lt1>
      <a:dk2>
        <a:srgbClr val="333333"/>
      </a:dk2>
      <a:lt2>
        <a:srgbClr val="FFDE75"/>
      </a:lt2>
      <a:accent1>
        <a:srgbClr val="A0C3DA"/>
      </a:accent1>
      <a:accent2>
        <a:srgbClr val="98002E"/>
      </a:accent2>
      <a:accent3>
        <a:srgbClr val="BDBFC1"/>
      </a:accent3>
      <a:accent4>
        <a:srgbClr val="E7A614"/>
      </a:accent4>
      <a:accent5>
        <a:srgbClr val="007698"/>
      </a:accent5>
      <a:accent6>
        <a:srgbClr val="006A5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4546</TotalTime>
  <Words>1103</Words>
  <Application>Microsoft Office PowerPoint</Application>
  <PresentationFormat>Widescreen</PresentationFormat>
  <Paragraphs>109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</vt:lpstr>
      <vt:lpstr>Arial Black</vt:lpstr>
      <vt:lpstr>Calibri</vt:lpstr>
      <vt:lpstr>Montserrat Medium</vt:lpstr>
      <vt:lpstr>StarSymbol</vt:lpstr>
      <vt:lpstr>Times New Roman</vt:lpstr>
      <vt:lpstr>Office Theme</vt:lpstr>
      <vt:lpstr>The Impact of Precision Medicine in Lung Cancer Care</vt:lpstr>
      <vt:lpstr>Precision Medicine</vt:lpstr>
      <vt:lpstr>IASLC Global Molecular Testing Survey - 2024</vt:lpstr>
      <vt:lpstr>IASLC Global Molecular Testing Survey - 2024</vt:lpstr>
      <vt:lpstr>NSCLC Biomarker Testing  Tricky Timing</vt:lpstr>
      <vt:lpstr>Tissue + Liquid Biopsy for Molecular Profiling</vt:lpstr>
      <vt:lpstr>Molecular results inform use of targeted therapy in all stages of disease in NSCLC</vt:lpstr>
      <vt:lpstr>Molecular results inform use of targeted therapy in tumor agnostic indications</vt:lpstr>
      <vt:lpstr>In early-stage NSCLC:</vt:lpstr>
      <vt:lpstr>PowerPoint Presentation</vt:lpstr>
      <vt:lpstr>PowerPoint Presentation</vt:lpstr>
      <vt:lpstr>PowerPoint Presentation</vt:lpstr>
      <vt:lpstr>In Stage III: Lack of benefit with immunotherapy in EGFR NSCLC</vt:lpstr>
      <vt:lpstr>LAURA trial</vt:lpstr>
      <vt:lpstr>Consolidation ALK Tyrosine Kinase Inhibitors Versus Durvalumab or Observation  After Chemoradiation in Unresectable Stage III ALK-Positive NSCLC </vt:lpstr>
      <vt:lpstr>HORIZON-01</vt:lpstr>
      <vt:lpstr>In advanced disease:</vt:lpstr>
      <vt:lpstr>Barriers to Precision Oncology</vt:lpstr>
      <vt:lpstr>Opportunities in Precision Oncology</vt:lpstr>
      <vt:lpstr>Opportunities in Precision Oncology</vt:lpstr>
      <vt:lpstr>Emory Precision Medicine Preceptorship in Breast &amp; Lung Cancer for Latin American Oncologists</vt:lpstr>
      <vt:lpstr>Emory Precision Medicine Preceptorship in Breast &amp; Lung Cancer for Latin American Oncologists</vt:lpstr>
      <vt:lpstr>Artificial intelligence has the potential to transform precision oncology</vt:lpstr>
      <vt:lpstr>Predicting biomarkers with AI</vt:lpstr>
      <vt:lpstr>Decision-making support with AI</vt:lpstr>
      <vt:lpstr>TROP2 Normalized Membrane Ratio (NMR) measured by Quantitative  Continuous Scoring (QCS) </vt:lpstr>
      <vt:lpstr>TROP2 QCS-NMR positivity is predictive for longer PFS with Dato-DXd in the biomarker-evaluable population  </vt:lpstr>
      <vt:lpstr>Take Home Points</vt:lpstr>
      <vt:lpstr>Thank you!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Faculty</dc:title>
  <dc:creator>Gunsby, Airica</dc:creator>
  <cp:lastModifiedBy>kmb@medicalmanagement.com</cp:lastModifiedBy>
  <cp:revision>21</cp:revision>
  <dcterms:created xsi:type="dcterms:W3CDTF">2020-10-23T16:08:30Z</dcterms:created>
  <dcterms:modified xsi:type="dcterms:W3CDTF">2025-05-15T17:27:45Z</dcterms:modified>
</cp:coreProperties>
</file>